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6"/>
  </p:notesMasterIdLst>
  <p:sldIdLst>
    <p:sldId id="324" r:id="rId5"/>
  </p:sldIdLst>
  <p:sldSz cx="9144000" cy="6858000" type="screen4x3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68" userDrawn="1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3408" userDrawn="1">
          <p15:clr>
            <a:srgbClr val="A4A3A4"/>
          </p15:clr>
        </p15:guide>
        <p15:guide id="4" orient="horz" pos="360">
          <p15:clr>
            <a:srgbClr val="A4A3A4"/>
          </p15:clr>
        </p15:guide>
        <p15:guide id="5" pos="5511">
          <p15:clr>
            <a:srgbClr val="A4A3A4"/>
          </p15:clr>
        </p15:guide>
        <p15:guide id="6" pos="249">
          <p15:clr>
            <a:srgbClr val="A4A3A4"/>
          </p15:clr>
        </p15:guide>
        <p15:guide id="7" pos="2928" userDrawn="1">
          <p15:clr>
            <a:srgbClr val="A4A3A4"/>
          </p15:clr>
        </p15:guide>
        <p15:guide id="8" pos="2835">
          <p15:clr>
            <a:srgbClr val="A4A3A4"/>
          </p15:clr>
        </p15:guide>
        <p15:guide id="9" pos="5649">
          <p15:clr>
            <a:srgbClr val="A4A3A4"/>
          </p15:clr>
        </p15:guide>
        <p15:guide id="10" pos="96" userDrawn="1">
          <p15:clr>
            <a:srgbClr val="A4A3A4"/>
          </p15:clr>
        </p15:guide>
        <p15:guide id="11" pos="3216" userDrawn="1">
          <p15:clr>
            <a:srgbClr val="A4A3A4"/>
          </p15:clr>
        </p15:guide>
        <p15:guide id="12" pos="4920" userDrawn="1">
          <p15:clr>
            <a:srgbClr val="A4A3A4"/>
          </p15:clr>
        </p15:guide>
        <p15:guide id="13" pos="888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EA7A1"/>
    <a:srgbClr val="6B6056"/>
    <a:srgbClr val="ABA49D"/>
    <a:srgbClr val="D2D2D2"/>
    <a:srgbClr val="B32271"/>
    <a:srgbClr val="76BC42"/>
    <a:srgbClr val="0075BB"/>
    <a:srgbClr val="E02725"/>
    <a:srgbClr val="A51717"/>
    <a:srgbClr val="48722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5" autoAdjust="0"/>
    <p:restoredTop sz="86603" autoAdjust="0"/>
  </p:normalViewPr>
  <p:slideViewPr>
    <p:cSldViewPr snapToGrid="0" showGuides="1">
      <p:cViewPr varScale="1">
        <p:scale>
          <a:sx n="115" d="100"/>
          <a:sy n="115" d="100"/>
        </p:scale>
        <p:origin x="-1722" y="-96"/>
      </p:cViewPr>
      <p:guideLst>
        <p:guide orient="horz" pos="890"/>
        <p:guide orient="horz" pos="3976"/>
        <p:guide orient="horz" pos="273"/>
        <p:guide orient="horz" pos="1172"/>
        <p:guide pos="5511"/>
        <p:guide pos="249"/>
        <p:guide pos="2928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9DF3C-D818-468D-8BE3-4598E60B3AD9}" type="datetimeFigureOut">
              <a:rPr lang="en-GB" smtClean="0"/>
              <a:pPr/>
              <a:t>25/09/2015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7BBB-232D-4BC7-86C5-8EC044F596B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77284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 smtClean="0"/>
              <a:t>Impact Type:</a:t>
            </a:r>
            <a:r>
              <a:rPr lang="en-US" baseline="0" dirty="0" smtClean="0"/>
              <a:t>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CB capability</a:t>
            </a:r>
            <a:endParaRPr lang="en-US" b="0" baseline="0" dirty="0" smtClean="0"/>
          </a:p>
          <a:p>
            <a:r>
              <a:rPr lang="en-US" b="1" baseline="0" dirty="0" smtClean="0"/>
              <a:t>Impact Contribution:</a:t>
            </a:r>
            <a:r>
              <a:rPr lang="en-US" baseline="0" dirty="0" smtClean="0"/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Strategic contribution​</a:t>
            </a:r>
            <a:endParaRPr lang="en-US" dirty="0" smtClean="0"/>
          </a:p>
          <a:p>
            <a:r>
              <a:rPr lang="en-US" dirty="0" err="1" smtClean="0"/>
              <a:t>Enrico</a:t>
            </a:r>
            <a:r>
              <a:rPr lang="en-US" dirty="0" smtClean="0"/>
              <a:t> </a:t>
            </a:r>
            <a:r>
              <a:rPr lang="en-US" dirty="0" err="1" smtClean="0"/>
              <a:t>Ferrero</a:t>
            </a:r>
            <a:endParaRPr lang="en-US" dirty="0" smtClean="0"/>
          </a:p>
          <a:p>
            <a:r>
              <a:rPr lang="en-US" dirty="0" smtClean="0"/>
              <a:t>September 2015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C7BBB-232D-4BC7-86C5-8EC044F596B3}" type="slidenum">
              <a:rPr lang="en-GB" smtClean="0"/>
              <a:pPr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4434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4434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41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374" y="6476208"/>
            <a:ext cx="288032" cy="365125"/>
          </a:xfrm>
        </p:spPr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9406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95288" y="1414463"/>
            <a:ext cx="8353425" cy="4897437"/>
          </a:xfrm>
        </p:spPr>
        <p:txBody>
          <a:bodyPr/>
          <a:lstStyle>
            <a:lvl1pPr>
              <a:spcBef>
                <a:spcPts val="2400"/>
              </a:spcBef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3797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352928" cy="489654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375" y="6476208"/>
            <a:ext cx="288032" cy="365125"/>
          </a:xfrm>
        </p:spPr>
        <p:txBody>
          <a:bodyPr/>
          <a:lstStyle>
            <a:lvl1pPr algn="r">
              <a:defRPr/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763440" y="6476208"/>
            <a:ext cx="1075010" cy="365125"/>
          </a:xfrm>
        </p:spPr>
        <p:txBody>
          <a:bodyPr/>
          <a:lstStyle/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288" y="6476208"/>
            <a:ext cx="1368152" cy="365125"/>
          </a:xfrm>
        </p:spPr>
        <p:txBody>
          <a:bodyPr/>
          <a:lstStyle/>
          <a:p>
            <a:r>
              <a:rPr lang="en-GB" dirty="0" smtClean="0"/>
              <a:t>Presentation title in 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9765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5274" cy="489584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412875"/>
            <a:ext cx="4105275" cy="489584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1763440" y="6476208"/>
            <a:ext cx="110358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13903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793875"/>
            <a:ext cx="4105274" cy="451802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93875"/>
            <a:ext cx="4105275" cy="451802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1763440" y="6476208"/>
            <a:ext cx="110358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95288" y="1412875"/>
            <a:ext cx="4105275" cy="377825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358775" indent="0">
              <a:buNone/>
              <a:defRPr b="1">
                <a:solidFill>
                  <a:schemeClr val="bg2"/>
                </a:solidFill>
              </a:defRPr>
            </a:lvl2pPr>
            <a:lvl3pPr marL="717550" indent="0">
              <a:buNone/>
              <a:defRPr b="1">
                <a:solidFill>
                  <a:schemeClr val="bg2"/>
                </a:solidFill>
              </a:defRPr>
            </a:lvl3pPr>
            <a:lvl4pPr marL="1076325" indent="0">
              <a:buNone/>
              <a:defRPr b="1">
                <a:solidFill>
                  <a:schemeClr val="bg2"/>
                </a:solidFill>
              </a:defRPr>
            </a:lvl4pPr>
            <a:lvl5pPr marL="1435100" indent="0"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648200" y="1412875"/>
            <a:ext cx="4100513" cy="37782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b="1" smtClean="0">
                <a:solidFill>
                  <a:schemeClr val="bg2"/>
                </a:solidFill>
              </a:defRPr>
            </a:lvl1pPr>
            <a:lvl2pPr>
              <a:defRPr lang="en-US" b="1" smtClean="0">
                <a:solidFill>
                  <a:schemeClr val="bg2"/>
                </a:solidFill>
              </a:defRPr>
            </a:lvl2pPr>
            <a:lvl3pPr>
              <a:defRPr lang="en-US" b="1" smtClean="0">
                <a:solidFill>
                  <a:schemeClr val="bg2"/>
                </a:solidFill>
              </a:defRPr>
            </a:lvl3pPr>
            <a:lvl4pPr>
              <a:defRPr lang="en-US" b="1" smtClean="0">
                <a:solidFill>
                  <a:schemeClr val="bg2"/>
                </a:solidFill>
              </a:defRPr>
            </a:lvl4pPr>
            <a:lvl5pPr>
              <a:defRPr lang="en-GB" b="1">
                <a:solidFill>
                  <a:schemeClr val="bg2"/>
                </a:solidFill>
              </a:defRPr>
            </a:lvl5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068701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5"/>
            <a:ext cx="4105274" cy="489584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1763440" y="6476208"/>
            <a:ext cx="108453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48200" y="1414463"/>
            <a:ext cx="4100513" cy="4100512"/>
          </a:xfrm>
          <a:solidFill>
            <a:schemeClr val="tx2">
              <a:lumMod val="20000"/>
              <a:lumOff val="80000"/>
            </a:schemeClr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663376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784351"/>
            <a:ext cx="4105274" cy="452755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1763440" y="6476208"/>
            <a:ext cx="108453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48200" y="1414463"/>
            <a:ext cx="4100513" cy="4100512"/>
          </a:xfrm>
          <a:solidFill>
            <a:schemeClr val="tx2">
              <a:lumMod val="20000"/>
              <a:lumOff val="80000"/>
            </a:schemeClr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95288" y="1412875"/>
            <a:ext cx="4105275" cy="368300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  <a:lvl2pPr marL="358775" indent="0">
              <a:buNone/>
              <a:defRPr b="1">
                <a:solidFill>
                  <a:schemeClr val="bg2"/>
                </a:solidFill>
              </a:defRPr>
            </a:lvl2pPr>
            <a:lvl3pPr marL="717550" indent="0">
              <a:buNone/>
              <a:defRPr b="1">
                <a:solidFill>
                  <a:schemeClr val="bg2"/>
                </a:solidFill>
              </a:defRPr>
            </a:lvl3pPr>
            <a:lvl4pPr marL="1076325" indent="0">
              <a:buNone/>
              <a:defRPr b="1">
                <a:solidFill>
                  <a:schemeClr val="bg2"/>
                </a:solidFill>
              </a:defRPr>
            </a:lvl4pPr>
            <a:lvl5pPr marL="1435100" indent="0"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175382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412876"/>
            <a:ext cx="4105274" cy="4114800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itchFamily="34" charset="0"/>
              <a:buNone/>
              <a:defRPr lang="en-US" sz="2400" b="1" smtClean="0">
                <a:solidFill>
                  <a:schemeClr val="bg2"/>
                </a:solidFill>
              </a:defRPr>
            </a:lvl1pPr>
            <a:lvl2pPr marL="358775" indent="0">
              <a:buFont typeface="Arial" pitchFamily="34" charset="0"/>
              <a:buNone/>
              <a:defRPr lang="en-US" sz="2000" b="1" smtClean="0">
                <a:solidFill>
                  <a:schemeClr val="bg2"/>
                </a:solidFill>
              </a:defRPr>
            </a:lvl2pPr>
            <a:lvl3pPr marL="717550" indent="0">
              <a:buFont typeface="Arial" pitchFamily="34" charset="0"/>
              <a:buNone/>
              <a:defRPr lang="en-US" sz="1800" b="1" smtClean="0">
                <a:solidFill>
                  <a:schemeClr val="bg2"/>
                </a:solidFill>
              </a:defRPr>
            </a:lvl3pPr>
            <a:lvl4pPr marL="1076325" indent="0">
              <a:buFont typeface="Arial" pitchFamily="34" charset="0"/>
              <a:buNone/>
              <a:defRPr lang="en-US" sz="1800" b="1" smtClean="0">
                <a:solidFill>
                  <a:schemeClr val="bg2"/>
                </a:solidFill>
              </a:defRPr>
            </a:lvl4pPr>
            <a:lvl5pPr marL="1435100" indent="0">
              <a:buFont typeface="Arial" pitchFamily="34" charset="0"/>
              <a:buNone/>
              <a:defRPr lang="en-GB" sz="1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1763440" y="6476208"/>
            <a:ext cx="107501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48200" y="1414463"/>
            <a:ext cx="4100513" cy="4100512"/>
          </a:xfrm>
          <a:solidFill>
            <a:schemeClr val="tx2">
              <a:lumMod val="20000"/>
              <a:lumOff val="80000"/>
            </a:schemeClr>
          </a:solidFill>
        </p:spPr>
        <p:txBody>
          <a:bodyPr lIns="72000" tIns="72000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40248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8453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43572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8594" y="6388896"/>
            <a:ext cx="2173088" cy="0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39091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Imag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0" r="16737" b="28327"/>
          <a:stretch/>
        </p:blipFill>
        <p:spPr>
          <a:xfrm>
            <a:off x="78701" y="1452128"/>
            <a:ext cx="5024198" cy="5405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3554851"/>
            <a:ext cx="4277400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4499175"/>
            <a:ext cx="4277400" cy="149477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  <a:effectLst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9126" y="360110"/>
            <a:ext cx="505664" cy="4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230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4434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4434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310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der Imag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0" r="16737" b="28327"/>
          <a:stretch/>
        </p:blipFill>
        <p:spPr>
          <a:xfrm>
            <a:off x="78701" y="1452128"/>
            <a:ext cx="5024198" cy="5405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3554851"/>
            <a:ext cx="4277400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4499175"/>
            <a:ext cx="4277400" cy="149477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  <a:effectLst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9126" y="360110"/>
            <a:ext cx="505664" cy="4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9884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der Imag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0" r="16737" b="28327"/>
          <a:stretch/>
        </p:blipFill>
        <p:spPr>
          <a:xfrm>
            <a:off x="78701" y="1452128"/>
            <a:ext cx="5024198" cy="5405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3554851"/>
            <a:ext cx="4277400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4499175"/>
            <a:ext cx="4277400" cy="149477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800" dirty="0">
                <a:solidFill>
                  <a:schemeClr val="bg1"/>
                </a:solidFill>
                <a:effectLst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9126" y="360110"/>
            <a:ext cx="505664" cy="4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031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-Section 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8462" y="3429001"/>
            <a:ext cx="5400000" cy="2520000"/>
          </a:xfrm>
        </p:spPr>
        <p:txBody>
          <a:bodyPr anchor="t"/>
          <a:lstStyle>
            <a:lvl1pPr algn="l">
              <a:defRPr sz="28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7297" y="360110"/>
            <a:ext cx="507493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684227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880" userDrawn="1">
          <p15:clr>
            <a:srgbClr val="FBAE40"/>
          </p15:clr>
        </p15:guide>
        <p15:guide id="2" pos="3624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4x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8594" y="1082823"/>
            <a:ext cx="8782050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/>
          </p:nvPr>
        </p:nvSpPr>
        <p:spPr>
          <a:xfrm>
            <a:off x="1304661" y="1414462"/>
            <a:ext cx="6529916" cy="4897437"/>
          </a:xfrm>
        </p:spPr>
        <p:txBody>
          <a:bodyPr lIns="108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7297" y="360110"/>
            <a:ext cx="507493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9197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16x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78594" y="1082823"/>
            <a:ext cx="8782050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/>
          </p:nvPr>
        </p:nvSpPr>
        <p:spPr>
          <a:xfrm>
            <a:off x="390260" y="1414462"/>
            <a:ext cx="8356601" cy="4700588"/>
          </a:xfrm>
        </p:spPr>
        <p:txBody>
          <a:bodyPr lIns="108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7297" y="360110"/>
            <a:ext cx="507493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46108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tatem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1412876"/>
            <a:ext cx="6345237" cy="2749549"/>
          </a:xfrm>
        </p:spPr>
        <p:txBody>
          <a:bodyPr anchor="t"/>
          <a:lstStyle>
            <a:lvl1pPr algn="l">
              <a:defRPr sz="28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5288" y="4164014"/>
            <a:ext cx="6367462" cy="398462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buNone/>
              <a:defRPr lang="en-GB" sz="12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7545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Presentation title in footer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7297" y="360110"/>
            <a:ext cx="507493" cy="4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248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4434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4434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827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4434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4434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41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4434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4434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241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2529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2529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109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 OP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4434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4434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958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OPTIO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398" t="11461" r="16737" b="31387"/>
          <a:stretch/>
        </p:blipFill>
        <p:spPr>
          <a:xfrm>
            <a:off x="123825" y="1809750"/>
            <a:ext cx="4943126" cy="504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776841"/>
            <a:ext cx="4252912" cy="110151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5000"/>
              </a:lnSpc>
              <a:defRPr lang="en-GB" sz="2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288" y="4742541"/>
            <a:ext cx="4252912" cy="1494771"/>
          </a:xfrm>
        </p:spPr>
        <p:txBody>
          <a:bodyPr vert="horz" lIns="0" tIns="0" rIns="0" bIns="0" rtlCol="0" anchor="t" anchorCtr="0">
            <a:noAutofit/>
          </a:bodyPr>
          <a:lstStyle>
            <a:lvl1pPr marL="179388" indent="-179388">
              <a:lnSpc>
                <a:spcPct val="95000"/>
              </a:lnSpc>
              <a:spcBef>
                <a:spcPts val="0"/>
              </a:spcBef>
              <a:buNone/>
              <a:defRPr lang="en-GB" sz="1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marL="0" lvl="0" indent="0"/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906" y="310913"/>
            <a:ext cx="1505715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109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8775" indent="-358775">
              <a:spcBef>
                <a:spcPts val="1800"/>
              </a:spcBef>
              <a:buClr>
                <a:schemeClr val="bg2"/>
              </a:buClr>
              <a:buFont typeface="+mj-lt"/>
              <a:buAutoNum type="arabicPeriod"/>
              <a:defRPr sz="1800" b="0"/>
            </a:lvl1pPr>
            <a:lvl2pPr marL="701675" indent="-342900">
              <a:buFont typeface="+mj-lt"/>
              <a:buAutoNum type="arabicPeriod"/>
              <a:defRPr sz="1800"/>
            </a:lvl2pPr>
            <a:lvl3pPr marL="1060450" indent="-342900">
              <a:buFont typeface="+mj-lt"/>
              <a:buAutoNum type="arabicPeriod"/>
              <a:defRPr sz="1600"/>
            </a:lvl3pPr>
            <a:lvl4pPr marL="1419225" indent="-342900">
              <a:buFont typeface="+mj-lt"/>
              <a:buAutoNum type="arabicPeriod"/>
              <a:defRPr sz="1600"/>
            </a:lvl4pPr>
            <a:lvl5pPr marL="17780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7374" y="6476208"/>
            <a:ext cx="288032" cy="365125"/>
          </a:xfrm>
        </p:spPr>
        <p:txBody>
          <a:bodyPr/>
          <a:lstStyle/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92907" y="707457"/>
            <a:ext cx="7419454" cy="41728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358775" indent="0">
              <a:buNone/>
              <a:defRPr>
                <a:latin typeface="Cambria" pitchFamily="18" charset="0"/>
              </a:defRPr>
            </a:lvl2pPr>
            <a:lvl3pPr marL="717550" indent="0">
              <a:buNone/>
              <a:defRPr>
                <a:latin typeface="Cambria" pitchFamily="18" charset="0"/>
              </a:defRPr>
            </a:lvl3pPr>
            <a:lvl4pPr marL="1076325" indent="0">
              <a:buNone/>
              <a:defRPr>
                <a:latin typeface="Cambria" pitchFamily="18" charset="0"/>
              </a:defRPr>
            </a:lvl4pPr>
            <a:lvl5pPr marL="1435100" indent="0">
              <a:buNone/>
              <a:defRPr>
                <a:latin typeface="Cambr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109406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5266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6" y="360363"/>
            <a:ext cx="7416824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412776"/>
            <a:ext cx="8352928" cy="48965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3440" y="6476208"/>
            <a:ext cx="2737123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00 Month 0000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5288" y="6476208"/>
            <a:ext cx="136815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Presentation title in footer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374" y="6476208"/>
            <a:ext cx="288032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2FE18977-94FB-415F-B497-03350E8854F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8594" y="6388896"/>
            <a:ext cx="2173088" cy="0"/>
          </a:xfrm>
          <a:prstGeom prst="line">
            <a:avLst/>
          </a:prstGeom>
          <a:ln w="63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594" y="1082823"/>
            <a:ext cx="8782050" cy="0"/>
          </a:xfrm>
          <a:prstGeom prst="line">
            <a:avLst/>
          </a:prstGeom>
          <a:ln w="127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8594" y="6388896"/>
            <a:ext cx="2660299" cy="0"/>
          </a:xfrm>
          <a:prstGeom prst="line">
            <a:avLst/>
          </a:prstGeom>
          <a:ln w="635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8594" y="1082823"/>
            <a:ext cx="8782050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9126" y="360110"/>
            <a:ext cx="505664" cy="4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293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16" r:id="rId2"/>
    <p:sldLayoutId id="2147483717" r:id="rId3"/>
    <p:sldLayoutId id="2147483713" r:id="rId4"/>
    <p:sldLayoutId id="2147483714" r:id="rId5"/>
    <p:sldLayoutId id="2147483678" r:id="rId6"/>
    <p:sldLayoutId id="2147483720" r:id="rId7"/>
    <p:sldLayoutId id="2147483715" r:id="rId8"/>
    <p:sldLayoutId id="2147483681" r:id="rId9"/>
    <p:sldLayoutId id="2147483710" r:id="rId10"/>
    <p:sldLayoutId id="2147483680" r:id="rId11"/>
    <p:sldLayoutId id="2147483711" r:id="rId12"/>
    <p:sldLayoutId id="2147483683" r:id="rId13"/>
    <p:sldLayoutId id="2147483706" r:id="rId14"/>
    <p:sldLayoutId id="2147483712" r:id="rId15"/>
    <p:sldLayoutId id="2147483686" r:id="rId16"/>
    <p:sldLayoutId id="2147483684" r:id="rId17"/>
    <p:sldLayoutId id="2147483685" r:id="rId18"/>
    <p:sldLayoutId id="2147483695" r:id="rId19"/>
    <p:sldLayoutId id="2147483719" r:id="rId20"/>
    <p:sldLayoutId id="2147483718" r:id="rId21"/>
    <p:sldLayoutId id="2147483704" r:id="rId22"/>
    <p:sldLayoutId id="2147483703" r:id="rId23"/>
    <p:sldLayoutId id="2147483709" r:id="rId24"/>
    <p:sldLayoutId id="2147483700" r:id="rId2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ts val="1200"/>
        </a:spcBef>
        <a:buClr>
          <a:schemeClr val="bg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179388" algn="l" defTabSz="914400" rtl="0" eaLnBrk="1" latinLnBrk="0" hangingPunct="1">
        <a:spcBef>
          <a:spcPts val="6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0900" indent="-133350" algn="l" defTabSz="914400" rtl="0" eaLnBrk="1" latinLnBrk="0" hangingPunct="1">
        <a:spcBef>
          <a:spcPts val="3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36663" indent="-160338" algn="l" defTabSz="914400" rtl="0" eaLnBrk="1" latinLnBrk="0" hangingPunct="1">
        <a:spcBef>
          <a:spcPts val="3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87500" indent="-152400" algn="l" defTabSz="914400" rtl="0" eaLnBrk="1" latinLnBrk="0" hangingPunct="1">
        <a:spcBef>
          <a:spcPts val="3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k1salx00235.corpnet2.com:3839/SWAp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35" y="293688"/>
            <a:ext cx="8199593" cy="276999"/>
          </a:xfrm>
        </p:spPr>
        <p:txBody>
          <a:bodyPr/>
          <a:lstStyle/>
          <a:p>
            <a:r>
              <a:rPr lang="en-GB" sz="1800" dirty="0" err="1" smtClean="0"/>
              <a:t>SWApp</a:t>
            </a:r>
            <a:r>
              <a:rPr lang="en-GB" sz="1800" dirty="0" smtClean="0"/>
              <a:t>: </a:t>
            </a:r>
            <a:r>
              <a:rPr lang="en-GB" sz="1800" u="sng" dirty="0" smtClean="0"/>
              <a:t>S</a:t>
            </a:r>
            <a:r>
              <a:rPr lang="en-GB" sz="1800" dirty="0" smtClean="0"/>
              <a:t>TOPGAP </a:t>
            </a:r>
            <a:r>
              <a:rPr lang="en-GB" sz="1800" u="sng" dirty="0" smtClean="0"/>
              <a:t>W</a:t>
            </a:r>
            <a:r>
              <a:rPr lang="en-GB" sz="1800" dirty="0" smtClean="0"/>
              <a:t>eb </a:t>
            </a:r>
            <a:r>
              <a:rPr lang="en-GB" sz="1800" u="sng" dirty="0" smtClean="0"/>
              <a:t>App</a:t>
            </a:r>
            <a:r>
              <a:rPr lang="en-GB" sz="1800" dirty="0" smtClean="0"/>
              <a:t>lication </a:t>
            </a:r>
            <a:r>
              <a:rPr lang="en-GB" sz="1400" dirty="0" smtClean="0"/>
              <a:t>(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  <a:hlinkClick r:id="rId3"/>
              </a:rPr>
              <a:t>http://uk1salx00235.corpnet2.com:3839/SWApp</a:t>
            </a:r>
            <a:r>
              <a:rPr lang="en-GB" sz="14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  <a:hlinkClick r:id="rId3"/>
              </a:rPr>
              <a:t>/</a:t>
            </a:r>
            <a:r>
              <a:rPr lang="en-GB" sz="1400" dirty="0" smtClean="0">
                <a:latin typeface="Calibri" pitchFamily="34" charset="0"/>
                <a:cs typeface="Calibri" pitchFamily="34" charset="0"/>
              </a:rPr>
              <a:t>)</a:t>
            </a:r>
            <a:endParaRPr lang="en-GB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7006" y="659832"/>
            <a:ext cx="8103394" cy="41728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CB 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capability; Target 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validation</a:t>
            </a:r>
            <a:endParaRPr lang="en-GB" sz="1600" dirty="0">
              <a:solidFill>
                <a:schemeClr val="tx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dirty="0" smtClean="0">
                <a:latin typeface="Calibri" pitchFamily="34" charset="0"/>
                <a:cs typeface="Calibri" pitchFamily="34" charset="0"/>
              </a:rPr>
              <a:t>Impact  - </a:t>
            </a:r>
            <a:r>
              <a:rPr lang="en-GB" dirty="0" smtClean="0">
                <a:latin typeface="Calibri" pitchFamily="34" charset="0"/>
                <a:cs typeface="Calibri" pitchFamily="34" charset="0"/>
              </a:rPr>
              <a:t>2015 </a:t>
            </a:r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>
                <a:latin typeface="Calibri" pitchFamily="34" charset="0"/>
                <a:cs typeface="Calibri" pitchFamily="34" charset="0"/>
              </a:rPr>
              <a:t>Computational Biology</a:t>
            </a:r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104775" y="1147157"/>
            <a:ext cx="8858249" cy="2892828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GB" sz="10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Situation</a:t>
            </a:r>
          </a:p>
          <a:p>
            <a:pPr marL="358775" lvl="1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STOPGAP is an excellent resource to find genetic associations between genes and diseases.</a:t>
            </a:r>
          </a:p>
          <a:p>
            <a:pPr marL="358775" lvl="1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However, it is currently implemented as a set of very large text files and R objects. Querying STOPGAP involves loading the data in Excel or R, which takes a long time. 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t’s currently very hard for scientists and analysts to quickly check the genetic support for a target or disease of interest.</a:t>
            </a:r>
            <a:endParaRPr lang="en-GB" sz="1000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Action</a:t>
            </a:r>
          </a:p>
          <a:p>
            <a:pPr marL="358775" lvl="1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The three main STOPGAP datasets (STOPGAP Gene Mesh, STOPGAP Best LD and STOPGAP) were first imported into a </a:t>
            </a: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MySQL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database, hosted on the UK Linux servers. </a:t>
            </a:r>
          </a:p>
          <a:p>
            <a:pPr marL="358775" lvl="1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 web application (</a:t>
            </a: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SWApp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) was built on top of the </a:t>
            </a: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MySQL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database using Shiny (a web framework for R) and DT (a library that allows representation of large data tables on websites, using </a:t>
            </a: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javascript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).</a:t>
            </a:r>
          </a:p>
          <a:p>
            <a:pPr marL="358775" lvl="1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SWApp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features include:</a:t>
            </a:r>
          </a:p>
          <a:p>
            <a:pPr marL="671512" lvl="2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Browsing of the complete 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STOPGAP Gene </a:t>
            </a: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MeSH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, STOPGAP Best LD and STOPGAP 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datasets;</a:t>
            </a:r>
          </a:p>
          <a:p>
            <a:pPr marL="671512" lvl="2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Easy and intuitive on-the-fly querying, filtering and sorting of the data using sidebar controls and column filters;</a:t>
            </a:r>
          </a:p>
          <a:p>
            <a:pPr marL="671512" lvl="2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Clickable links to </a:t>
            </a:r>
            <a:r>
              <a:rPr lang="en-GB" sz="1000" dirty="0" err="1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PubMed</a:t>
            </a: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records;</a:t>
            </a:r>
          </a:p>
          <a:p>
            <a:pPr marL="671512" lvl="2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Download of filtered results as a CSV file.</a:t>
            </a:r>
            <a:endParaRPr lang="en-GB" sz="1000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-GB" sz="1000" b="1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Impact</a:t>
            </a:r>
          </a:p>
          <a:p>
            <a:pPr marL="358775" lvl="1" indent="-176213">
              <a:spcBef>
                <a:spcPts val="0"/>
              </a:spcBef>
              <a:buFont typeface="Wingdings" pitchFamily="2" charset="2"/>
              <a:buChar char="§"/>
            </a:pPr>
            <a:r>
              <a:rPr lang="en-GB" sz="1000" dirty="0" smtClean="0">
                <a:solidFill>
                  <a:schemeClr val="tx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Analysts and scientists can quickly and easily query the STOPGAP data from a web browser, maximising the potential of the STOPGAP resource to identify and validate target – disease relationships.</a:t>
            </a:r>
            <a:endParaRPr lang="en-GB" sz="1000" dirty="0" smtClean="0">
              <a:solidFill>
                <a:schemeClr val="tx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8735" y="3798917"/>
            <a:ext cx="7146531" cy="2567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6051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SK PowerPoint 4x3 Template">
  <a:themeElements>
    <a:clrScheme name="GSK 2013">
      <a:dk1>
        <a:srgbClr val="9A8B7D"/>
      </a:dk1>
      <a:lt1>
        <a:srgbClr val="FFFFFF"/>
      </a:lt1>
      <a:dk2>
        <a:srgbClr val="C9C1B8"/>
      </a:dk2>
      <a:lt2>
        <a:srgbClr val="FF6600"/>
      </a:lt2>
      <a:accent1>
        <a:srgbClr val="BE0077"/>
      </a:accent1>
      <a:accent2>
        <a:srgbClr val="007BC3"/>
      </a:accent2>
      <a:accent3>
        <a:srgbClr val="DF321B"/>
      </a:accent3>
      <a:accent4>
        <a:srgbClr val="4A8322"/>
      </a:accent4>
      <a:accent5>
        <a:srgbClr val="00B6C9"/>
      </a:accent5>
      <a:accent6>
        <a:srgbClr val="C9C1B8"/>
      </a:accent6>
      <a:hlink>
        <a:srgbClr val="F7511B"/>
      </a:hlink>
      <a:folHlink>
        <a:srgbClr val="808080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4D54D2E508241A84BBAF482CFD7C5" ma:contentTypeVersion="0" ma:contentTypeDescription="Create a new document." ma:contentTypeScope="" ma:versionID="0a0eee634d8c455e7f9090526e64bea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B326EA-061C-44C6-A493-BA5B9831AE4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EDC4DDA-6A6B-4CDB-8E34-AFD0FEF8D2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310B77-E1C4-4D3E-869B-74EF4A0A49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 PowerPoint 4x3 Template</Template>
  <TotalTime>708</TotalTime>
  <Words>268</Words>
  <Application>Microsoft Office PowerPoint</Application>
  <PresentationFormat>On-screen Show (4:3)</PresentationFormat>
  <Paragraphs>22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GSK PowerPoint 4x3 Template</vt:lpstr>
      <vt:lpstr>SWApp: STOPGAP Web Application (http://uk1salx00235.corpnet2.com:3839/SWApp/)</vt:lpstr>
    </vt:vector>
  </TitlesOfParts>
  <Company>GlaxoSmithKline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jmf41272</dc:creator>
  <cp:lastModifiedBy>Enrico Ferrero</cp:lastModifiedBy>
  <cp:revision>44</cp:revision>
  <dcterms:created xsi:type="dcterms:W3CDTF">2013-10-01T15:49:37Z</dcterms:created>
  <dcterms:modified xsi:type="dcterms:W3CDTF">2015-09-25T09:50:18Z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0x01010073F4D54D2E508241A84BBAF482CFD7C5</vt:lpwstr>
  </property>
</Properties>
</file>